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6" r:id="rId7"/>
    <p:sldId id="265" r:id="rId8"/>
    <p:sldId id="267" r:id="rId9"/>
    <p:sldId id="268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94660"/>
  </p:normalViewPr>
  <p:slideViewPr>
    <p:cSldViewPr snapToGrid="0" snapToObjects="1">
      <p:cViewPr varScale="1">
        <p:scale>
          <a:sx n="67" d="100"/>
          <a:sy n="67" d="100"/>
        </p:scale>
        <p:origin x="1920" y="34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2D58B6-1559-4F36-A66F-DCFB1C02C65D}" type="datetimeFigureOut">
              <a:rPr lang="fr-FR" smtClean="0"/>
              <a:t>06/12/2023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38171-9FEF-4D36-8B9C-5372C955CC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6940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838171-9FEF-4D36-8B9C-5372C955CCF3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1753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838171-9FEF-4D36-8B9C-5372C955CCF3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8607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073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540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125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7621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957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906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0022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679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079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04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254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396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366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51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043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704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47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1C04F71-5BBB-23A6-953D-875AF801EC86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4244975" y="6705600"/>
            <a:ext cx="68262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fr-FR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C3 - Sensible</a:t>
            </a:r>
          </a:p>
        </p:txBody>
      </p:sp>
    </p:spTree>
    <p:extLst>
      <p:ext uri="{BB962C8B-B14F-4D97-AF65-F5344CB8AC3E}">
        <p14:creationId xmlns:p14="http://schemas.microsoft.com/office/powerpoint/2010/main" val="16471880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DB504EB-FCAB-360C-7424-7AC075307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915392" y="1828800"/>
            <a:ext cx="7313220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400">
                <a:solidFill>
                  <a:srgbClr val="006400"/>
                </a:solidFill>
              </a:defRPr>
            </a:pPr>
            <a:r>
              <a:rPr lang="fr-FR" b="1" dirty="0"/>
              <a:t>Soutenance</a:t>
            </a:r>
            <a:r>
              <a:rPr b="1" dirty="0"/>
              <a:t> </a:t>
            </a:r>
            <a:r>
              <a:rPr b="1" dirty="0" err="1"/>
              <a:t>d’alternance</a:t>
            </a:r>
            <a:endParaRPr b="1" dirty="0"/>
          </a:p>
        </p:txBody>
      </p:sp>
      <p:sp>
        <p:nvSpPr>
          <p:cNvPr id="5" name="TextBox 4"/>
          <p:cNvSpPr txBox="1"/>
          <p:nvPr/>
        </p:nvSpPr>
        <p:spPr>
          <a:xfrm>
            <a:off x="1639146" y="2743200"/>
            <a:ext cx="5865708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>
                <a:solidFill>
                  <a:srgbClr val="FFFFFF"/>
                </a:solidFill>
              </a:defRPr>
            </a:pPr>
            <a:r>
              <a:rPr dirty="0" err="1">
                <a:solidFill>
                  <a:schemeClr val="bg1"/>
                </a:solidFill>
              </a:rPr>
              <a:t>Ministères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dirty="0" err="1">
                <a:solidFill>
                  <a:schemeClr val="bg1"/>
                </a:solidFill>
              </a:rPr>
              <a:t>Sociaux</a:t>
            </a:r>
            <a:r>
              <a:rPr dirty="0">
                <a:solidFill>
                  <a:schemeClr val="bg1"/>
                </a:solidFill>
              </a:rPr>
              <a:t> 2022/2024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-1" y="6053317"/>
            <a:ext cx="914399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 sz="3200">
                <a:solidFill>
                  <a:srgbClr val="FF0000"/>
                </a:solidFill>
              </a:defRPr>
            </a:pPr>
            <a:r>
              <a:rPr lang="fr-FR" b="1" dirty="0">
                <a:solidFill>
                  <a:schemeClr val="bg1"/>
                </a:solidFill>
              </a:rPr>
              <a:t>Par</a:t>
            </a:r>
            <a:r>
              <a:rPr lang="fr-FR" dirty="0"/>
              <a:t> </a:t>
            </a:r>
            <a:r>
              <a:rPr b="1" dirty="0"/>
              <a:t>Amine NAKHIL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30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31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2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33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34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5" name="Rectangle 22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0F8EC01-CA86-3E64-F790-0BDE2A63E77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35000"/>
          </a:blip>
          <a:srcRect t="25000"/>
          <a:stretch/>
        </p:blipFill>
        <p:spPr>
          <a:xfrm>
            <a:off x="20" y="-1"/>
            <a:ext cx="91439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83" y="452718"/>
            <a:ext cx="7053542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200"/>
              <a:t>Introduction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27484" y="2052918"/>
            <a:ext cx="6709905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Presentation des </a:t>
            </a:r>
            <a:r>
              <a:rPr lang="en-US" sz="2000" dirty="0" err="1">
                <a:latin typeface="+mj-lt"/>
                <a:ea typeface="+mj-ea"/>
                <a:cs typeface="+mj-cs"/>
              </a:rPr>
              <a:t>objectifs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Convergence entre ma formation et </a:t>
            </a:r>
            <a:r>
              <a:rPr lang="en-US" sz="2000" dirty="0" err="1">
                <a:latin typeface="+mj-lt"/>
                <a:ea typeface="+mj-ea"/>
                <a:cs typeface="+mj-cs"/>
              </a:rPr>
              <a:t>mon</a:t>
            </a:r>
            <a:r>
              <a:rPr lang="en-US" sz="2000" dirty="0">
                <a:latin typeface="+mj-lt"/>
                <a:ea typeface="+mj-ea"/>
                <a:cs typeface="+mj-cs"/>
              </a:rPr>
              <a:t> poste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Repercussions sur </a:t>
            </a:r>
            <a:r>
              <a:rPr lang="en-US" sz="2000" dirty="0" err="1">
                <a:latin typeface="+mj-lt"/>
                <a:ea typeface="+mj-ea"/>
                <a:cs typeface="+mj-cs"/>
              </a:rPr>
              <a:t>mon</a:t>
            </a:r>
            <a:r>
              <a:rPr 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latin typeface="+mj-lt"/>
                <a:ea typeface="+mj-ea"/>
                <a:cs typeface="+mj-cs"/>
              </a:rPr>
              <a:t>bagage</a:t>
            </a:r>
            <a:r>
              <a:rPr 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latin typeface="+mj-lt"/>
                <a:ea typeface="+mj-ea"/>
                <a:cs typeface="+mj-cs"/>
              </a:rPr>
              <a:t>éducatif</a:t>
            </a:r>
            <a:endParaRPr lang="en-US" sz="2000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42" name="Oval 41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6581" y="629266"/>
            <a:ext cx="2480808" cy="16419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000"/>
              <a:t>Présentation du Ministère</a:t>
            </a:r>
          </a:p>
        </p:txBody>
      </p:sp>
      <p:pic>
        <p:nvPicPr>
          <p:cNvPr id="6" name="Image 5" descr="Une image contenant peinture, nuage, art, montagne&#10;&#10;Description générée automatiquement">
            <a:extLst>
              <a:ext uri="{FF2B5EF4-FFF2-40B4-BE49-F238E27FC236}">
                <a16:creationId xmlns:a16="http://schemas.microsoft.com/office/drawing/2014/main" id="{802DB6B6-CBA7-614A-E2E9-3EF34050907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52" r="16999"/>
          <a:stretch/>
        </p:blipFill>
        <p:spPr>
          <a:xfrm>
            <a:off x="-1" y="10"/>
            <a:ext cx="4570804" cy="68579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56581" y="2438400"/>
            <a:ext cx="2480808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Présentation</a:t>
            </a:r>
            <a:r>
              <a:rPr lang="en-US" sz="2000" dirty="0">
                <a:latin typeface="+mj-lt"/>
                <a:ea typeface="+mj-ea"/>
                <a:cs typeface="+mj-cs"/>
              </a:rPr>
              <a:t> des </a:t>
            </a:r>
            <a:r>
              <a:rPr lang="en-US" sz="2000" dirty="0" err="1">
                <a:latin typeface="+mj-lt"/>
                <a:ea typeface="+mj-ea"/>
                <a:cs typeface="+mj-cs"/>
              </a:rPr>
              <a:t>Ministères</a:t>
            </a:r>
            <a:r>
              <a:rPr 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latin typeface="+mj-lt"/>
                <a:ea typeface="+mj-ea"/>
                <a:cs typeface="+mj-cs"/>
              </a:rPr>
              <a:t>Sociaux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Ministère</a:t>
            </a:r>
            <a:r>
              <a:rPr lang="en-US" sz="2000" dirty="0">
                <a:latin typeface="+mj-lt"/>
                <a:ea typeface="+mj-ea"/>
                <a:cs typeface="+mj-cs"/>
              </a:rPr>
              <a:t> du Travail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MOA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DGT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Présentation</a:t>
            </a:r>
            <a:r>
              <a:rPr lang="en-US" sz="2000" dirty="0">
                <a:latin typeface="+mj-lt"/>
                <a:ea typeface="+mj-ea"/>
                <a:cs typeface="+mj-cs"/>
              </a:rPr>
              <a:t> de ma situation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DNUM/SDPSN/TRV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endParaRPr lang="en-US" sz="2000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38" name="Oval 37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697" y="629266"/>
            <a:ext cx="4641143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200">
                <a:solidFill>
                  <a:srgbClr val="EBEBEB"/>
                </a:solidFill>
              </a:rPr>
              <a:t>Ma mission Ministères Sociaux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6697" y="2438400"/>
            <a:ext cx="4641142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Expérience</a:t>
            </a:r>
            <a:r>
              <a:rPr lang="en-US" sz="2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personnelle</a:t>
            </a:r>
            <a:r>
              <a:rPr lang="en-US" sz="2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d'intégration</a:t>
            </a:r>
            <a:r>
              <a:rPr lang="en-US" sz="2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au </a:t>
            </a:r>
            <a:r>
              <a:rPr lang="en-US" sz="2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Ministère</a:t>
            </a:r>
            <a:r>
              <a:rPr lang="en-US" sz="2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Culture </a:t>
            </a:r>
            <a:r>
              <a:rPr lang="en-US" sz="2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d’entreprise</a:t>
            </a:r>
            <a:r>
              <a:rPr lang="en-US" sz="2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souple et </a:t>
            </a:r>
            <a:r>
              <a:rPr lang="en-US" sz="2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informelle</a:t>
            </a:r>
            <a:endParaRPr lang="en-US" sz="20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Projet</a:t>
            </a:r>
            <a:r>
              <a:rPr lang="en-US" sz="2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des </a:t>
            </a:r>
            <a:r>
              <a:rPr lang="en-US" sz="2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apprentis</a:t>
            </a:r>
            <a:endParaRPr lang="en-US" sz="20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Refonte</a:t>
            </a:r>
            <a:r>
              <a:rPr lang="en-US" sz="2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2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Cod’It</a:t>
            </a:r>
            <a:endParaRPr lang="en-US" sz="20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8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61980" y="-1"/>
            <a:ext cx="419604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1BBBCD6-AD65-0A1B-40E9-7616AEA7F0E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4881" r="20840"/>
          <a:stretch/>
        </p:blipFill>
        <p:spPr>
          <a:xfrm>
            <a:off x="5421881" y="1"/>
            <a:ext cx="3722434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948" y="452718"/>
            <a:ext cx="3479177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200"/>
              <a:t>Présentation de Cod’It</a:t>
            </a:r>
          </a:p>
        </p:txBody>
      </p:sp>
      <p:sp>
        <p:nvSpPr>
          <p:cNvPr id="25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71281" y="-1573"/>
            <a:ext cx="419604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1EE1883-2AB8-1E49-D183-5BDB9E89EE8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191" r="18422"/>
          <a:stretch/>
        </p:blipFill>
        <p:spPr>
          <a:xfrm>
            <a:off x="2" y="10"/>
            <a:ext cx="3729824" cy="6857991"/>
          </a:xfrm>
          <a:custGeom>
            <a:avLst/>
            <a:gdLst/>
            <a:ahLst/>
            <a:cxnLst/>
            <a:rect l="l" t="t" r="r" b="b"/>
            <a:pathLst>
              <a:path w="4973099" h="6858001">
                <a:moveTo>
                  <a:pt x="3628384" y="0"/>
                </a:moveTo>
                <a:lnTo>
                  <a:pt x="4971922" y="0"/>
                </a:lnTo>
                <a:lnTo>
                  <a:pt x="4946877" y="155677"/>
                </a:lnTo>
                <a:lnTo>
                  <a:pt x="4923008" y="310668"/>
                </a:lnTo>
                <a:lnTo>
                  <a:pt x="4899644" y="466344"/>
                </a:lnTo>
                <a:lnTo>
                  <a:pt x="4879641" y="622707"/>
                </a:lnTo>
                <a:lnTo>
                  <a:pt x="4859470" y="778383"/>
                </a:lnTo>
                <a:lnTo>
                  <a:pt x="4840644" y="934746"/>
                </a:lnTo>
                <a:lnTo>
                  <a:pt x="4824508" y="1089051"/>
                </a:lnTo>
                <a:lnTo>
                  <a:pt x="4809212" y="1245413"/>
                </a:lnTo>
                <a:lnTo>
                  <a:pt x="4795260" y="1401090"/>
                </a:lnTo>
                <a:lnTo>
                  <a:pt x="4783158" y="1554023"/>
                </a:lnTo>
                <a:lnTo>
                  <a:pt x="4771055" y="1709014"/>
                </a:lnTo>
                <a:lnTo>
                  <a:pt x="4760970" y="1861947"/>
                </a:lnTo>
                <a:lnTo>
                  <a:pt x="4753070" y="2014881"/>
                </a:lnTo>
                <a:lnTo>
                  <a:pt x="4744833" y="2167128"/>
                </a:lnTo>
                <a:lnTo>
                  <a:pt x="4737942" y="2318004"/>
                </a:lnTo>
                <a:lnTo>
                  <a:pt x="4733067" y="2467509"/>
                </a:lnTo>
                <a:lnTo>
                  <a:pt x="4728865" y="2617013"/>
                </a:lnTo>
                <a:lnTo>
                  <a:pt x="4724831" y="2765146"/>
                </a:lnTo>
                <a:lnTo>
                  <a:pt x="4722982" y="2911221"/>
                </a:lnTo>
                <a:lnTo>
                  <a:pt x="4720965" y="3057297"/>
                </a:lnTo>
                <a:lnTo>
                  <a:pt x="4719956" y="3201315"/>
                </a:lnTo>
                <a:lnTo>
                  <a:pt x="4720965" y="3343961"/>
                </a:lnTo>
                <a:lnTo>
                  <a:pt x="4720965" y="3485236"/>
                </a:lnTo>
                <a:lnTo>
                  <a:pt x="4722982" y="3625139"/>
                </a:lnTo>
                <a:lnTo>
                  <a:pt x="4726007" y="3762299"/>
                </a:lnTo>
                <a:lnTo>
                  <a:pt x="4728865" y="3898087"/>
                </a:lnTo>
                <a:lnTo>
                  <a:pt x="4732059" y="4031133"/>
                </a:lnTo>
                <a:lnTo>
                  <a:pt x="4736933" y="4163492"/>
                </a:lnTo>
                <a:lnTo>
                  <a:pt x="4742144" y="4293793"/>
                </a:lnTo>
                <a:lnTo>
                  <a:pt x="4746850" y="4421352"/>
                </a:lnTo>
                <a:lnTo>
                  <a:pt x="4760130" y="4670298"/>
                </a:lnTo>
                <a:lnTo>
                  <a:pt x="4774249" y="4908956"/>
                </a:lnTo>
                <a:lnTo>
                  <a:pt x="4789041" y="5138013"/>
                </a:lnTo>
                <a:lnTo>
                  <a:pt x="4805346" y="5354726"/>
                </a:lnTo>
                <a:lnTo>
                  <a:pt x="4822323" y="5561838"/>
                </a:lnTo>
                <a:lnTo>
                  <a:pt x="4840644" y="5753862"/>
                </a:lnTo>
                <a:lnTo>
                  <a:pt x="4858630" y="5934227"/>
                </a:lnTo>
                <a:lnTo>
                  <a:pt x="4876615" y="6100191"/>
                </a:lnTo>
                <a:lnTo>
                  <a:pt x="4893592" y="6252438"/>
                </a:lnTo>
                <a:lnTo>
                  <a:pt x="4909729" y="6387541"/>
                </a:lnTo>
                <a:lnTo>
                  <a:pt x="4925025" y="6509613"/>
                </a:lnTo>
                <a:lnTo>
                  <a:pt x="4937800" y="6612483"/>
                </a:lnTo>
                <a:lnTo>
                  <a:pt x="4949902" y="6698894"/>
                </a:lnTo>
                <a:lnTo>
                  <a:pt x="4967216" y="6817538"/>
                </a:lnTo>
                <a:lnTo>
                  <a:pt x="4973099" y="6858000"/>
                </a:lnTo>
                <a:lnTo>
                  <a:pt x="4075210" y="6858000"/>
                </a:lnTo>
                <a:lnTo>
                  <a:pt x="4075210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28384" y="1"/>
                </a:lnTo>
                <a:close/>
              </a:path>
            </a:pathLst>
          </a:cu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/>
          <p:cNvSpPr txBox="1"/>
          <p:nvPr/>
        </p:nvSpPr>
        <p:spPr>
          <a:xfrm>
            <a:off x="4058211" y="2052918"/>
            <a:ext cx="4923863" cy="51098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Cod’It</a:t>
            </a:r>
            <a:r>
              <a:rPr lang="en-US" sz="2000" dirty="0">
                <a:latin typeface="+mj-lt"/>
                <a:ea typeface="+mj-ea"/>
                <a:cs typeface="+mj-cs"/>
              </a:rPr>
              <a:t>.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Inspection du Travail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Vision </a:t>
            </a:r>
            <a:r>
              <a:rPr lang="en-US" sz="2000" dirty="0" err="1">
                <a:latin typeface="+mj-lt"/>
                <a:ea typeface="+mj-ea"/>
                <a:cs typeface="+mj-cs"/>
              </a:rPr>
              <a:t>opérationnelle</a:t>
            </a:r>
            <a:r>
              <a:rPr lang="en-US" sz="2000" dirty="0">
                <a:latin typeface="+mj-lt"/>
                <a:ea typeface="+mj-ea"/>
                <a:cs typeface="+mj-cs"/>
              </a:rPr>
              <a:t> du Code du Travail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Classement</a:t>
            </a:r>
            <a:r>
              <a:rPr 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latin typeface="+mj-lt"/>
                <a:ea typeface="+mj-ea"/>
                <a:cs typeface="+mj-cs"/>
              </a:rPr>
              <a:t>Thématique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Affichage</a:t>
            </a:r>
            <a:r>
              <a:rPr 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latin typeface="+mj-lt"/>
                <a:ea typeface="+mj-ea"/>
                <a:cs typeface="+mj-cs"/>
              </a:rPr>
              <a:t>Ergonimique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Nouveau Cahier des charges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Nouvelles </a:t>
            </a:r>
            <a:r>
              <a:rPr lang="fr-FR" sz="2000" dirty="0">
                <a:latin typeface="+mj-lt"/>
                <a:ea typeface="+mj-ea"/>
                <a:cs typeface="+mj-cs"/>
              </a:rPr>
              <a:t>utilisations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fr-FR" sz="2000" dirty="0">
                <a:latin typeface="+mj-lt"/>
                <a:ea typeface="+mj-ea"/>
                <a:cs typeface="+mj-cs"/>
              </a:rPr>
              <a:t>Actualisation des impératifs (RGA, Design système de l’Etat…)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fr-FR" sz="2000" dirty="0">
                <a:latin typeface="+mj-lt"/>
                <a:ea typeface="+mj-ea"/>
                <a:cs typeface="+mj-cs"/>
              </a:rPr>
              <a:t>Obsolescence, </a:t>
            </a:r>
            <a:r>
              <a:rPr lang="fr-FR" sz="2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Désuétude (Macro Excel, Logiciel Libre…)</a:t>
            </a:r>
            <a:endParaRPr lang="fr-FR" sz="20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endParaRPr lang="fr-FR" sz="20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endParaRPr lang="fr-FR" sz="20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endParaRPr lang="en-US" sz="2000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948" y="452718"/>
            <a:ext cx="3479177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200"/>
              <a:t>Développement de Cod'It</a:t>
            </a:r>
          </a:p>
        </p:txBody>
      </p:sp>
      <p:sp>
        <p:nvSpPr>
          <p:cNvPr id="25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71281" y="-1573"/>
            <a:ext cx="419604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337D8E3-C66B-73DF-DF8B-4AAC5EE67E9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1863" r="23751"/>
          <a:stretch/>
        </p:blipFill>
        <p:spPr>
          <a:xfrm>
            <a:off x="2" y="10"/>
            <a:ext cx="3729824" cy="6857991"/>
          </a:xfrm>
          <a:custGeom>
            <a:avLst/>
            <a:gdLst/>
            <a:ahLst/>
            <a:cxnLst/>
            <a:rect l="l" t="t" r="r" b="b"/>
            <a:pathLst>
              <a:path w="4973099" h="6858001">
                <a:moveTo>
                  <a:pt x="3628384" y="0"/>
                </a:moveTo>
                <a:lnTo>
                  <a:pt x="4971922" y="0"/>
                </a:lnTo>
                <a:lnTo>
                  <a:pt x="4946877" y="155677"/>
                </a:lnTo>
                <a:lnTo>
                  <a:pt x="4923008" y="310668"/>
                </a:lnTo>
                <a:lnTo>
                  <a:pt x="4899644" y="466344"/>
                </a:lnTo>
                <a:lnTo>
                  <a:pt x="4879641" y="622707"/>
                </a:lnTo>
                <a:lnTo>
                  <a:pt x="4859470" y="778383"/>
                </a:lnTo>
                <a:lnTo>
                  <a:pt x="4840644" y="934746"/>
                </a:lnTo>
                <a:lnTo>
                  <a:pt x="4824508" y="1089051"/>
                </a:lnTo>
                <a:lnTo>
                  <a:pt x="4809212" y="1245413"/>
                </a:lnTo>
                <a:lnTo>
                  <a:pt x="4795260" y="1401090"/>
                </a:lnTo>
                <a:lnTo>
                  <a:pt x="4783158" y="1554023"/>
                </a:lnTo>
                <a:lnTo>
                  <a:pt x="4771055" y="1709014"/>
                </a:lnTo>
                <a:lnTo>
                  <a:pt x="4760970" y="1861947"/>
                </a:lnTo>
                <a:lnTo>
                  <a:pt x="4753070" y="2014881"/>
                </a:lnTo>
                <a:lnTo>
                  <a:pt x="4744833" y="2167128"/>
                </a:lnTo>
                <a:lnTo>
                  <a:pt x="4737942" y="2318004"/>
                </a:lnTo>
                <a:lnTo>
                  <a:pt x="4733067" y="2467509"/>
                </a:lnTo>
                <a:lnTo>
                  <a:pt x="4728865" y="2617013"/>
                </a:lnTo>
                <a:lnTo>
                  <a:pt x="4724831" y="2765146"/>
                </a:lnTo>
                <a:lnTo>
                  <a:pt x="4722982" y="2911221"/>
                </a:lnTo>
                <a:lnTo>
                  <a:pt x="4720965" y="3057297"/>
                </a:lnTo>
                <a:lnTo>
                  <a:pt x="4719956" y="3201315"/>
                </a:lnTo>
                <a:lnTo>
                  <a:pt x="4720965" y="3343961"/>
                </a:lnTo>
                <a:lnTo>
                  <a:pt x="4720965" y="3485236"/>
                </a:lnTo>
                <a:lnTo>
                  <a:pt x="4722982" y="3625139"/>
                </a:lnTo>
                <a:lnTo>
                  <a:pt x="4726007" y="3762299"/>
                </a:lnTo>
                <a:lnTo>
                  <a:pt x="4728865" y="3898087"/>
                </a:lnTo>
                <a:lnTo>
                  <a:pt x="4732059" y="4031133"/>
                </a:lnTo>
                <a:lnTo>
                  <a:pt x="4736933" y="4163492"/>
                </a:lnTo>
                <a:lnTo>
                  <a:pt x="4742144" y="4293793"/>
                </a:lnTo>
                <a:lnTo>
                  <a:pt x="4746850" y="4421352"/>
                </a:lnTo>
                <a:lnTo>
                  <a:pt x="4760130" y="4670298"/>
                </a:lnTo>
                <a:lnTo>
                  <a:pt x="4774249" y="4908956"/>
                </a:lnTo>
                <a:lnTo>
                  <a:pt x="4789041" y="5138013"/>
                </a:lnTo>
                <a:lnTo>
                  <a:pt x="4805346" y="5354726"/>
                </a:lnTo>
                <a:lnTo>
                  <a:pt x="4822323" y="5561838"/>
                </a:lnTo>
                <a:lnTo>
                  <a:pt x="4840644" y="5753862"/>
                </a:lnTo>
                <a:lnTo>
                  <a:pt x="4858630" y="5934227"/>
                </a:lnTo>
                <a:lnTo>
                  <a:pt x="4876615" y="6100191"/>
                </a:lnTo>
                <a:lnTo>
                  <a:pt x="4893592" y="6252438"/>
                </a:lnTo>
                <a:lnTo>
                  <a:pt x="4909729" y="6387541"/>
                </a:lnTo>
                <a:lnTo>
                  <a:pt x="4925025" y="6509613"/>
                </a:lnTo>
                <a:lnTo>
                  <a:pt x="4937800" y="6612483"/>
                </a:lnTo>
                <a:lnTo>
                  <a:pt x="4949902" y="6698894"/>
                </a:lnTo>
                <a:lnTo>
                  <a:pt x="4967216" y="6817538"/>
                </a:lnTo>
                <a:lnTo>
                  <a:pt x="4973099" y="6858000"/>
                </a:lnTo>
                <a:lnTo>
                  <a:pt x="4075210" y="6858000"/>
                </a:lnTo>
                <a:lnTo>
                  <a:pt x="4075210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28384" y="1"/>
                </a:lnTo>
                <a:close/>
              </a:path>
            </a:pathLst>
          </a:cu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/>
          <p:cNvSpPr txBox="1"/>
          <p:nvPr/>
        </p:nvSpPr>
        <p:spPr>
          <a:xfrm>
            <a:off x="4058212" y="1676400"/>
            <a:ext cx="4579761" cy="5115017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Explication du </a:t>
            </a:r>
            <a:r>
              <a:rPr lang="en-US" sz="3700" dirty="0" err="1">
                <a:latin typeface="+mj-lt"/>
                <a:ea typeface="+mj-ea"/>
                <a:cs typeface="+mj-cs"/>
              </a:rPr>
              <a:t>contexte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Analyse</a:t>
            </a:r>
            <a:r>
              <a:rPr lang="en-US" sz="3700" dirty="0">
                <a:latin typeface="+mj-lt"/>
                <a:ea typeface="+mj-ea"/>
                <a:cs typeface="+mj-cs"/>
              </a:rPr>
              <a:t> du </a:t>
            </a:r>
            <a:r>
              <a:rPr lang="en-US" sz="3700" dirty="0" err="1">
                <a:latin typeface="+mj-lt"/>
                <a:ea typeface="+mj-ea"/>
                <a:cs typeface="+mj-cs"/>
              </a:rPr>
              <a:t>besoin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Avec équipe Métier (</a:t>
            </a:r>
            <a:r>
              <a:rPr lang="en-US" sz="3700" dirty="0" err="1">
                <a:latin typeface="+mj-lt"/>
                <a:ea typeface="+mj-ea"/>
                <a:cs typeface="+mj-cs"/>
              </a:rPr>
              <a:t>en</a:t>
            </a:r>
            <a:r>
              <a:rPr lang="en-US" sz="3700" dirty="0">
                <a:latin typeface="+mj-lt"/>
                <a:ea typeface="+mj-ea"/>
                <a:cs typeface="+mj-cs"/>
              </a:rPr>
              <a:t> </a:t>
            </a:r>
            <a:r>
              <a:rPr lang="en-US" sz="3700" dirty="0" err="1">
                <a:latin typeface="+mj-lt"/>
                <a:ea typeface="+mj-ea"/>
                <a:cs typeface="+mj-cs"/>
              </a:rPr>
              <a:t>groupe</a:t>
            </a:r>
            <a:r>
              <a:rPr lang="en-US" sz="3700" dirty="0">
                <a:latin typeface="+mj-lt"/>
                <a:ea typeface="+mj-ea"/>
                <a:cs typeface="+mj-cs"/>
              </a:rPr>
              <a:t>)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Atelier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Maquettage</a:t>
            </a:r>
            <a:r>
              <a:rPr lang="en-US" sz="3700" dirty="0">
                <a:latin typeface="+mj-lt"/>
                <a:ea typeface="+mj-ea"/>
                <a:cs typeface="+mj-cs"/>
              </a:rPr>
              <a:t> (</a:t>
            </a:r>
            <a:r>
              <a:rPr lang="en-US" sz="3700" dirty="0" err="1">
                <a:latin typeface="+mj-lt"/>
                <a:ea typeface="+mj-ea"/>
                <a:cs typeface="+mj-cs"/>
              </a:rPr>
              <a:t>ergonome</a:t>
            </a:r>
            <a:r>
              <a:rPr lang="en-US" sz="3700" dirty="0">
                <a:latin typeface="+mj-lt"/>
                <a:ea typeface="+mj-ea"/>
                <a:cs typeface="+mj-cs"/>
              </a:rPr>
              <a:t>)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fr-FR" sz="3700" dirty="0">
                <a:latin typeface="+mj-lt"/>
                <a:ea typeface="+mj-ea"/>
                <a:cs typeface="+mj-cs"/>
              </a:rPr>
              <a:t>Développement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Development </a:t>
            </a:r>
            <a:r>
              <a:rPr lang="en-US" sz="3700" dirty="0" err="1">
                <a:latin typeface="+mj-lt"/>
                <a:ea typeface="+mj-ea"/>
                <a:cs typeface="+mj-cs"/>
              </a:rPr>
              <a:t>en</a:t>
            </a:r>
            <a:r>
              <a:rPr lang="en-US" sz="3700" dirty="0">
                <a:latin typeface="+mj-lt"/>
                <a:ea typeface="+mj-ea"/>
                <a:cs typeface="+mj-cs"/>
              </a:rPr>
              <a:t> </a:t>
            </a:r>
            <a:r>
              <a:rPr lang="en-US" sz="3700" dirty="0" err="1">
                <a:latin typeface="+mj-lt"/>
                <a:ea typeface="+mj-ea"/>
                <a:cs typeface="+mj-cs"/>
              </a:rPr>
              <a:t>autonomie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Cahier des charges </a:t>
            </a:r>
            <a:r>
              <a:rPr lang="en-US" sz="3700" dirty="0" err="1">
                <a:latin typeface="+mj-lt"/>
                <a:ea typeface="+mj-ea"/>
                <a:cs typeface="+mj-cs"/>
              </a:rPr>
              <a:t>détaillé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Définition</a:t>
            </a:r>
            <a:r>
              <a:rPr lang="en-US" sz="3700" dirty="0">
                <a:latin typeface="+mj-lt"/>
                <a:ea typeface="+mj-ea"/>
                <a:cs typeface="+mj-cs"/>
              </a:rPr>
              <a:t> du cadre</a:t>
            </a: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Gestion de </a:t>
            </a:r>
            <a:r>
              <a:rPr lang="en-US" sz="3700" dirty="0" err="1">
                <a:latin typeface="+mj-lt"/>
                <a:ea typeface="+mj-ea"/>
                <a:cs typeface="+mj-cs"/>
              </a:rPr>
              <a:t>projet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3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Objectifs</a:t>
            </a:r>
            <a:r>
              <a:rPr lang="en-US" sz="3700" dirty="0">
                <a:latin typeface="+mj-lt"/>
                <a:ea typeface="+mj-ea"/>
                <a:cs typeface="+mj-cs"/>
              </a:rPr>
              <a:t> SMART</a:t>
            </a:r>
          </a:p>
          <a:p>
            <a:pPr lvl="3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Jalons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3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Agilité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BDD</a:t>
            </a: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PostreSQL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MCD</a:t>
            </a: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Architecture Client/</a:t>
            </a:r>
            <a:r>
              <a:rPr lang="en-US" sz="3700" dirty="0" err="1">
                <a:latin typeface="+mj-lt"/>
                <a:ea typeface="+mj-ea"/>
                <a:cs typeface="+mj-cs"/>
              </a:rPr>
              <a:t>Serveur</a:t>
            </a:r>
            <a:r>
              <a:rPr lang="en-US" sz="3700" dirty="0">
                <a:latin typeface="+mj-lt"/>
                <a:ea typeface="+mj-ea"/>
                <a:cs typeface="+mj-cs"/>
              </a:rPr>
              <a:t> et </a:t>
            </a:r>
            <a:r>
              <a:rPr lang="en-US" sz="3700" dirty="0" err="1">
                <a:latin typeface="+mj-lt"/>
                <a:ea typeface="+mj-ea"/>
                <a:cs typeface="+mj-cs"/>
              </a:rPr>
              <a:t>relationelle</a:t>
            </a:r>
            <a:endParaRPr lang="en-US" sz="3700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275" y="636281"/>
            <a:ext cx="2815200" cy="14421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100" dirty="0"/>
              <a:t>Les </a:t>
            </a:r>
            <a:r>
              <a:rPr lang="en-US" sz="3100" dirty="0" err="1"/>
              <a:t>Outils</a:t>
            </a:r>
            <a:r>
              <a:rPr lang="en-US" sz="3100" dirty="0"/>
              <a:t> </a:t>
            </a:r>
            <a:r>
              <a:rPr lang="en-US" sz="3100" dirty="0" err="1"/>
              <a:t>Utilisés</a:t>
            </a:r>
            <a:endParaRPr lang="en-US" sz="3100" dirty="0"/>
          </a:p>
        </p:txBody>
      </p:sp>
      <p:sp>
        <p:nvSpPr>
          <p:cNvPr id="5" name="TextBox 4"/>
          <p:cNvSpPr txBox="1"/>
          <p:nvPr/>
        </p:nvSpPr>
        <p:spPr>
          <a:xfrm>
            <a:off x="248576" y="1988599"/>
            <a:ext cx="3452300" cy="448862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defRPr sz="2000">
                <a:solidFill>
                  <a:srgbClr val="FFFFFF"/>
                </a:solidFill>
              </a:defRPr>
            </a:pPr>
            <a:endParaRPr lang="en-US" sz="16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Planification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Jira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BDD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Jmerise</a:t>
            </a:r>
            <a:r>
              <a:rPr lang="en-US" sz="1600" dirty="0">
                <a:latin typeface="+mj-lt"/>
                <a:ea typeface="+mj-ea"/>
                <a:cs typeface="+mj-cs"/>
              </a:rPr>
              <a:t> (MCD)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PostgreSQL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Talend (</a:t>
            </a:r>
            <a:r>
              <a:rPr lang="en-US" sz="1600" dirty="0" err="1">
                <a:latin typeface="+mj-lt"/>
                <a:ea typeface="+mj-ea"/>
                <a:cs typeface="+mj-cs"/>
              </a:rPr>
              <a:t>mappage</a:t>
            </a:r>
            <a:r>
              <a:rPr lang="en-US" sz="1600" dirty="0">
                <a:latin typeface="+mj-lt"/>
                <a:ea typeface="+mj-ea"/>
                <a:cs typeface="+mj-cs"/>
              </a:rPr>
              <a:t>)</a:t>
            </a: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Efficacité</a:t>
            </a:r>
            <a:endParaRPr lang="en-US" sz="1600" dirty="0">
              <a:latin typeface="+mj-lt"/>
              <a:ea typeface="+mj-ea"/>
              <a:cs typeface="+mj-cs"/>
            </a:endParaRPr>
          </a:p>
          <a:p>
            <a:pPr lvl="3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Dimension </a:t>
            </a:r>
            <a:r>
              <a:rPr lang="en-US" sz="1600" dirty="0" err="1">
                <a:latin typeface="+mj-lt"/>
                <a:ea typeface="+mj-ea"/>
                <a:cs typeface="+mj-cs"/>
              </a:rPr>
              <a:t>appliquée</a:t>
            </a:r>
            <a:endParaRPr lang="en-US" sz="16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Réseaux</a:t>
            </a:r>
            <a:r>
              <a:rPr lang="en-US" sz="1600" dirty="0">
                <a:latin typeface="+mj-lt"/>
                <a:ea typeface="+mj-ea"/>
                <a:cs typeface="+mj-cs"/>
              </a:rPr>
              <a:t> et </a:t>
            </a:r>
            <a:r>
              <a:rPr lang="en-US" sz="1600" dirty="0" err="1">
                <a:latin typeface="+mj-lt"/>
                <a:ea typeface="+mj-ea"/>
                <a:cs typeface="+mj-cs"/>
              </a:rPr>
              <a:t>systemes</a:t>
            </a:r>
            <a:endParaRPr lang="en-US" sz="16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VM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Linux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SSH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Défs</a:t>
            </a:r>
            <a:r>
              <a:rPr lang="en-US" sz="1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et succès dans le </a:t>
            </a:r>
            <a:r>
              <a:rPr lang="en-US" sz="1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développement</a:t>
            </a:r>
            <a:r>
              <a:rPr lang="en-US" sz="1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1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Cod'It</a:t>
            </a:r>
            <a:r>
              <a:rPr lang="en-US" sz="1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endParaRPr lang="en-US" sz="1600" dirty="0">
              <a:latin typeface="+mj-lt"/>
              <a:ea typeface="+mj-ea"/>
              <a:cs typeface="+mj-cs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6BAC9F2-A182-069B-AF15-ABEA4A5CCB8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127" r="-1" b="-1"/>
          <a:stretch/>
        </p:blipFill>
        <p:spPr>
          <a:xfrm>
            <a:off x="3787791" y="1447799"/>
            <a:ext cx="4870433" cy="457200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275" y="389332"/>
            <a:ext cx="2815200" cy="14421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100" dirty="0"/>
              <a:t>Conclusion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1685" y="1600201"/>
            <a:ext cx="3233727" cy="441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Récapitulatif</a:t>
            </a:r>
            <a:r>
              <a:rPr lang="en-US" sz="1600" dirty="0">
                <a:latin typeface="+mj-lt"/>
                <a:ea typeface="+mj-ea"/>
                <a:cs typeface="+mj-cs"/>
              </a:rPr>
              <a:t> des </a:t>
            </a:r>
            <a:r>
              <a:rPr lang="en-US" sz="1600" dirty="0" err="1">
                <a:latin typeface="+mj-lt"/>
                <a:ea typeface="+mj-ea"/>
                <a:cs typeface="+mj-cs"/>
              </a:rPr>
              <a:t>apprentissages</a:t>
            </a:r>
            <a:r>
              <a:rPr lang="en-US" sz="1600" dirty="0">
                <a:latin typeface="+mj-lt"/>
                <a:ea typeface="+mj-ea"/>
                <a:cs typeface="+mj-cs"/>
              </a:rPr>
              <a:t> et </a:t>
            </a:r>
            <a:r>
              <a:rPr lang="en-US" sz="1600" dirty="0" err="1">
                <a:latin typeface="+mj-lt"/>
                <a:ea typeface="+mj-ea"/>
                <a:cs typeface="+mj-cs"/>
              </a:rPr>
              <a:t>expériences</a:t>
            </a:r>
            <a:r>
              <a:rPr lang="en-US" sz="1600" dirty="0">
                <a:latin typeface="+mj-lt"/>
                <a:ea typeface="+mj-ea"/>
                <a:cs typeface="+mj-cs"/>
              </a:rPr>
              <a:t>.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Ouverture</a:t>
            </a:r>
            <a:r>
              <a:rPr lang="en-US" sz="1600" dirty="0">
                <a:latin typeface="+mj-lt"/>
                <a:ea typeface="+mj-ea"/>
                <a:cs typeface="+mj-cs"/>
              </a:rPr>
              <a:t> sur </a:t>
            </a:r>
            <a:r>
              <a:rPr lang="en-US" sz="1600" dirty="0" err="1">
                <a:latin typeface="+mj-lt"/>
                <a:ea typeface="+mj-ea"/>
                <a:cs typeface="+mj-cs"/>
              </a:rPr>
              <a:t>l’année</a:t>
            </a:r>
            <a:r>
              <a:rPr lang="en-US" sz="1600" dirty="0">
                <a:latin typeface="+mj-lt"/>
                <a:ea typeface="+mj-ea"/>
                <a:cs typeface="+mj-cs"/>
              </a:rPr>
              <a:t> à </a:t>
            </a:r>
            <a:r>
              <a:rPr lang="en-US" sz="1600" dirty="0" err="1">
                <a:latin typeface="+mj-lt"/>
                <a:ea typeface="+mj-ea"/>
                <a:cs typeface="+mj-cs"/>
              </a:rPr>
              <a:t>venir</a:t>
            </a:r>
            <a:r>
              <a:rPr lang="en-US" sz="1600" dirty="0">
                <a:latin typeface="+mj-lt"/>
                <a:ea typeface="+mj-ea"/>
                <a:cs typeface="+mj-cs"/>
              </a:rPr>
              <a:t> quant à </a:t>
            </a:r>
            <a:r>
              <a:rPr lang="en-US" sz="1600" dirty="0" err="1">
                <a:latin typeface="+mj-lt"/>
                <a:ea typeface="+mj-ea"/>
                <a:cs typeface="+mj-cs"/>
              </a:rPr>
              <a:t>mes</a:t>
            </a:r>
            <a:r>
              <a:rPr lang="en-US" sz="1600" dirty="0">
                <a:latin typeface="+mj-lt"/>
                <a:ea typeface="+mj-ea"/>
                <a:cs typeface="+mj-cs"/>
              </a:rPr>
              <a:t> aspirations </a:t>
            </a:r>
            <a:r>
              <a:rPr lang="en-US" sz="1600" dirty="0" err="1">
                <a:latin typeface="+mj-lt"/>
                <a:ea typeface="+mj-ea"/>
                <a:cs typeface="+mj-cs"/>
              </a:rPr>
              <a:t>professionnelles</a:t>
            </a:r>
            <a:endParaRPr lang="en-US" sz="16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IA, IOT, </a:t>
            </a:r>
            <a:r>
              <a:rPr lang="en-US" sz="1600" dirty="0" err="1">
                <a:latin typeface="+mj-lt"/>
                <a:ea typeface="+mj-ea"/>
                <a:cs typeface="+mj-cs"/>
              </a:rPr>
              <a:t>Robotisation</a:t>
            </a:r>
            <a:r>
              <a:rPr lang="en-US" sz="1600" dirty="0">
                <a:latin typeface="+mj-lt"/>
                <a:ea typeface="+mj-ea"/>
                <a:cs typeface="+mj-cs"/>
              </a:rPr>
              <a:t>…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Aspects </a:t>
            </a:r>
            <a:r>
              <a:rPr lang="en-US" sz="1600" dirty="0" err="1">
                <a:latin typeface="+mj-lt"/>
                <a:ea typeface="+mj-ea"/>
                <a:cs typeface="+mj-cs"/>
              </a:rPr>
              <a:t>Légaux</a:t>
            </a:r>
            <a:r>
              <a:rPr lang="en-US" sz="1600" dirty="0">
                <a:latin typeface="+mj-lt"/>
                <a:ea typeface="+mj-ea"/>
                <a:cs typeface="+mj-cs"/>
              </a:rPr>
              <a:t> et </a:t>
            </a:r>
            <a:r>
              <a:rPr lang="en-US" sz="1600" dirty="0" err="1">
                <a:latin typeface="+mj-lt"/>
                <a:ea typeface="+mj-ea"/>
                <a:cs typeface="+mj-cs"/>
              </a:rPr>
              <a:t>éthique</a:t>
            </a:r>
            <a:endParaRPr lang="en-US" sz="1600" dirty="0">
              <a:latin typeface="+mj-lt"/>
              <a:ea typeface="+mj-ea"/>
              <a:cs typeface="+mj-cs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355FAE8-4D70-38D4-76A5-975667EB2EC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0" r="-1" b="6067"/>
          <a:stretch/>
        </p:blipFill>
        <p:spPr>
          <a:xfrm>
            <a:off x="3787791" y="1447799"/>
            <a:ext cx="4870433" cy="457200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696" y="629266"/>
            <a:ext cx="4085303" cy="16419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100" dirty="0">
                <a:solidFill>
                  <a:srgbClr val="FFFFFF"/>
                </a:solidFill>
              </a:rPr>
              <a:t>Questions/</a:t>
            </a:r>
            <a:r>
              <a:rPr lang="en-US" sz="3100" dirty="0" err="1">
                <a:solidFill>
                  <a:srgbClr val="FFFFFF"/>
                </a:solidFill>
              </a:rPr>
              <a:t>Réponses</a:t>
            </a:r>
            <a:endParaRPr lang="en-US" sz="3100" dirty="0">
              <a:solidFill>
                <a:srgbClr val="FFFFFF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3532DBC-8C95-CE57-131F-964AEFCA2F5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7896"/>
          <a:stretch/>
        </p:blipFill>
        <p:spPr>
          <a:xfrm>
            <a:off x="4087535" y="1285875"/>
            <a:ext cx="4570690" cy="496252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93A089E-0A16-452C-B341-0F769780D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/>
          <p:cNvSpPr txBox="1"/>
          <p:nvPr/>
        </p:nvSpPr>
        <p:spPr>
          <a:xfrm>
            <a:off x="485775" y="2438401"/>
            <a:ext cx="2493106" cy="38099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>
                <a:latin typeface="+mj-lt"/>
                <a:ea typeface="+mj-ea"/>
                <a:cs typeface="+mj-cs"/>
              </a:rPr>
              <a:t>Diapositive pour inviter aux questions.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377</TotalTime>
  <Words>230</Words>
  <Application>Microsoft Office PowerPoint</Application>
  <PresentationFormat>Affichage à l'écran (4:3)</PresentationFormat>
  <Paragraphs>72</Paragraphs>
  <Slides>9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Wingdings 3</vt:lpstr>
      <vt:lpstr>Ion</vt:lpstr>
      <vt:lpstr>Présentation PowerPoint</vt:lpstr>
      <vt:lpstr>Introduction</vt:lpstr>
      <vt:lpstr>Présentation du Ministère</vt:lpstr>
      <vt:lpstr>Ma mission Ministères Sociaux</vt:lpstr>
      <vt:lpstr>Présentation de Cod’It</vt:lpstr>
      <vt:lpstr>Développement de Cod'It</vt:lpstr>
      <vt:lpstr>Les Outils Utilisés</vt:lpstr>
      <vt:lpstr>Conclusion</vt:lpstr>
      <vt:lpstr>Questions/Réponses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/>
  <cp:keywords/>
  <dc:description>generated using python-pptx</dc:description>
  <cp:lastModifiedBy>fvrrrrrrfv frrrrrrrrrr</cp:lastModifiedBy>
  <cp:revision>28</cp:revision>
  <dcterms:created xsi:type="dcterms:W3CDTF">2013-01-27T09:14:16Z</dcterms:created>
  <dcterms:modified xsi:type="dcterms:W3CDTF">2023-12-06T23:53:31Z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4a755f0-ee11-4e51-8b3a-e314a53a997c_Enabled">
    <vt:lpwstr>true</vt:lpwstr>
  </property>
  <property fmtid="{D5CDD505-2E9C-101B-9397-08002B2CF9AE}" pid="3" name="MSIP_Label_84a755f0-ee11-4e51-8b3a-e314a53a997c_SetDate">
    <vt:lpwstr>2023-12-05T11:00:08Z</vt:lpwstr>
  </property>
  <property fmtid="{D5CDD505-2E9C-101B-9397-08002B2CF9AE}" pid="4" name="MSIP_Label_84a755f0-ee11-4e51-8b3a-e314a53a997c_Method">
    <vt:lpwstr>Privileged</vt:lpwstr>
  </property>
  <property fmtid="{D5CDD505-2E9C-101B-9397-08002B2CF9AE}" pid="5" name="MSIP_Label_84a755f0-ee11-4e51-8b3a-e314a53a997c_Name">
    <vt:lpwstr>[Prod v4] Mention "C3 - Sensible" - sans chiffrement</vt:lpwstr>
  </property>
  <property fmtid="{D5CDD505-2E9C-101B-9397-08002B2CF9AE}" pid="6" name="MSIP_Label_84a755f0-ee11-4e51-8b3a-e314a53a997c_SiteId">
    <vt:lpwstr>035e5292-5a25-4509-bb08-a555f7d31a8b</vt:lpwstr>
  </property>
  <property fmtid="{D5CDD505-2E9C-101B-9397-08002B2CF9AE}" pid="7" name="MSIP_Label_84a755f0-ee11-4e51-8b3a-e314a53a997c_ActionId">
    <vt:lpwstr>a17bd706-eff8-45f5-bf3a-ddca84a90a8c</vt:lpwstr>
  </property>
  <property fmtid="{D5CDD505-2E9C-101B-9397-08002B2CF9AE}" pid="8" name="MSIP_Label_84a755f0-ee11-4e51-8b3a-e314a53a997c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C3 - Sensible</vt:lpwstr>
  </property>
</Properties>
</file>

<file path=docProps/thumbnail.jpeg>
</file>